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8"/>
  </p:notesMasterIdLst>
  <p:handoutMasterIdLst>
    <p:handoutMasterId r:id="rId19"/>
  </p:handoutMasterIdLst>
  <p:sldIdLst>
    <p:sldId id="307" r:id="rId2"/>
    <p:sldId id="317" r:id="rId3"/>
    <p:sldId id="350" r:id="rId4"/>
    <p:sldId id="319" r:id="rId5"/>
    <p:sldId id="320" r:id="rId6"/>
    <p:sldId id="323" r:id="rId7"/>
    <p:sldId id="333" r:id="rId8"/>
    <p:sldId id="356" r:id="rId9"/>
    <p:sldId id="355" r:id="rId10"/>
    <p:sldId id="340" r:id="rId11"/>
    <p:sldId id="357" r:id="rId12"/>
    <p:sldId id="348" r:id="rId13"/>
    <p:sldId id="349" r:id="rId14"/>
    <p:sldId id="284" r:id="rId15"/>
    <p:sldId id="354" r:id="rId16"/>
    <p:sldId id="351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506" autoAdjust="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7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180C5E8-E10E-491B-A381-3B26143EEE8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9916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3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867B27C0-E53C-42F0-B304-240D48B8658D}" type="datetimeFigureOut">
              <a:rPr lang="en-CA" smtClean="0"/>
              <a:pPr/>
              <a:t>2019-08-11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60772B15-1167-4FD2-A402-FE511C21324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894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iosh/docs/2001-128/pdfs/2001-128.pdf?id=10.26616/NIOSHPUB2001128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72B15-1167-4FD2-A402-FE511C213246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1769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72B15-1167-4FD2-A402-FE511C213246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3680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72B15-1167-4FD2-A402-FE511C213246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8158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72B15-1167-4FD2-A402-FE511C213246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930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72B15-1167-4FD2-A402-FE511C213246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4264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Here are details on the annual cost of ownership… for one machine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72B15-1167-4FD2-A402-FE511C213246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2063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72B15-1167-4FD2-A402-FE511C213246}" type="slidenum">
              <a:rPr lang="en-CA" smtClean="0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759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72B15-1167-4FD2-A402-FE511C213246}" type="slidenum">
              <a:rPr lang="en-CA" smtClean="0"/>
              <a:pPr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7478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CA" dirty="0"/>
              <a:t>Today we are going to learn about what an AFAD is; </a:t>
            </a:r>
          </a:p>
          <a:p>
            <a:pPr marL="0" indent="0">
              <a:buFontTx/>
              <a:buNone/>
            </a:pPr>
            <a:r>
              <a:rPr lang="en-CA" dirty="0"/>
              <a:t>How, When and Where AFADs are used; </a:t>
            </a:r>
          </a:p>
          <a:p>
            <a:pPr marL="0" indent="0">
              <a:buFontTx/>
              <a:buNone/>
            </a:pPr>
            <a:r>
              <a:rPr lang="en-CA" dirty="0"/>
              <a:t>NIOSHA Video on Avoiding Flagger Fatalities</a:t>
            </a:r>
          </a:p>
          <a:p>
            <a:pPr marL="0" indent="0">
              <a:buFontTx/>
              <a:buNone/>
            </a:pPr>
            <a:r>
              <a:rPr lang="en-CA" dirty="0"/>
              <a:t>facts about AFADs and ROI.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72B15-1167-4FD2-A402-FE511C213246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7974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72B15-1167-4FD2-A402-FE511C213246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938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Important features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A highly visible12” Red stop light – Can be seen from a long way in advance of the work zone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12” flashing amber light – indicating to proceed with caution</a:t>
            </a:r>
          </a:p>
          <a:p>
            <a:r>
              <a:rPr lang="en-CA" dirty="0"/>
              <a:t>A 10 foot gate-arm – provides a physical safety barrier to prevent motorists from entering the work zone</a:t>
            </a:r>
          </a:p>
          <a:p>
            <a:r>
              <a:rPr lang="en-CA" dirty="0"/>
              <a:t>And most important….it is remote controlled by a flagger from a safe location.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72B15-1167-4FD2-A402-FE511C213246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9598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CA" dirty="0"/>
              <a:t>AFADs were first approved in 2004 under the interim approval guidelines of the MUTCD</a:t>
            </a:r>
          </a:p>
          <a:p>
            <a:pPr marL="0" indent="0">
              <a:buFontTx/>
              <a:buNone/>
            </a:pPr>
            <a:r>
              <a:rPr lang="en-CA" dirty="0"/>
              <a:t>In 2009 a new AFAD category written into the Manual - Automated Flagger Assistance Devices</a:t>
            </a:r>
          </a:p>
          <a:p>
            <a:pPr marL="0" indent="0">
              <a:buFontTx/>
              <a:buNone/>
            </a:pPr>
            <a:r>
              <a:rPr lang="en-CA" dirty="0"/>
              <a:t>In 2012 - ATSSA Publication - Guidance on the use of AFADs. A Red/Yellow lens AFAD shown here on the Front page of the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72B15-1167-4FD2-A402-FE511C213246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8995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AFADs can only be used on a two-lane roadway with two-way traffic in a single lane.</a:t>
            </a:r>
          </a:p>
          <a:p>
            <a:r>
              <a:rPr lang="en-CA" dirty="0"/>
              <a:t>One flag person operating two AFADs, 800 feet apart with a clear line of sight.</a:t>
            </a:r>
          </a:p>
          <a:p>
            <a:r>
              <a:rPr lang="en-CA" dirty="0"/>
              <a:t>Two flaggers and two AFADs, as if they were using a stop/slow paddle, up to 5,000 feet apart.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72B15-1167-4FD2-A402-FE511C213246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0764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In a publication </a:t>
            </a:r>
            <a:r>
              <a:rPr lang="en-US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by…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their recommendations are;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72B15-1167-4FD2-A402-FE511C213246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2195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 Taken from the work zone safety.org website</a:t>
            </a:r>
          </a:p>
          <a:p>
            <a:r>
              <a:rPr lang="en-US" dirty="0">
                <a:effectLst/>
              </a:rPr>
              <a:t> </a:t>
            </a:r>
          </a:p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72B15-1167-4FD2-A402-FE511C213246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3820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 </a:t>
            </a:r>
          </a:p>
          <a:p>
            <a:r>
              <a:rPr lang="en-US" dirty="0">
                <a:effectLst/>
              </a:rPr>
              <a:t>The statistics confirm that there are conditions where a flagger </a:t>
            </a:r>
            <a:r>
              <a:rPr lang="en-US" u="sng" dirty="0">
                <a:effectLst/>
              </a:rPr>
              <a:t>should not</a:t>
            </a:r>
            <a:r>
              <a:rPr lang="en-US" dirty="0">
                <a:effectLst/>
              </a:rPr>
              <a:t> be utilizing a Stop/Slow paddle. </a:t>
            </a:r>
          </a:p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72B15-1167-4FD2-A402-FE511C213246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1049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D862-492E-4118-8549-51981195B4BB}" type="datetimeFigureOut">
              <a:rPr lang="en-CA" smtClean="0"/>
              <a:pPr/>
              <a:t>2019-08-11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43CC-7F0B-4906-AD41-424C52D0C92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134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D862-492E-4118-8549-51981195B4BB}" type="datetimeFigureOut">
              <a:rPr lang="en-CA" smtClean="0"/>
              <a:pPr/>
              <a:t>2019-08-11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43CC-7F0B-4906-AD41-424C52D0C92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102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D862-492E-4118-8549-51981195B4BB}" type="datetimeFigureOut">
              <a:rPr lang="en-CA" smtClean="0"/>
              <a:pPr/>
              <a:t>2019-08-11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43CC-7F0B-4906-AD41-424C52D0C92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37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D862-492E-4118-8549-51981195B4BB}" type="datetimeFigureOut">
              <a:rPr lang="en-CA" smtClean="0"/>
              <a:pPr/>
              <a:t>2019-08-11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43CC-7F0B-4906-AD41-424C52D0C92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5919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D862-492E-4118-8549-51981195B4BB}" type="datetimeFigureOut">
              <a:rPr lang="en-CA" smtClean="0"/>
              <a:pPr/>
              <a:t>2019-08-11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43CC-7F0B-4906-AD41-424C52D0C92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261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D862-492E-4118-8549-51981195B4BB}" type="datetimeFigureOut">
              <a:rPr lang="en-CA" smtClean="0"/>
              <a:pPr/>
              <a:t>2019-08-11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43CC-7F0B-4906-AD41-424C52D0C92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0828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D862-492E-4118-8549-51981195B4BB}" type="datetimeFigureOut">
              <a:rPr lang="en-CA" smtClean="0"/>
              <a:pPr/>
              <a:t>2019-08-11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43CC-7F0B-4906-AD41-424C52D0C92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3228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D862-492E-4118-8549-51981195B4BB}" type="datetimeFigureOut">
              <a:rPr lang="en-CA" smtClean="0"/>
              <a:pPr/>
              <a:t>2019-08-11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43CC-7F0B-4906-AD41-424C52D0C92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6572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D862-492E-4118-8549-51981195B4BB}" type="datetimeFigureOut">
              <a:rPr lang="en-CA" smtClean="0"/>
              <a:pPr/>
              <a:t>2019-08-11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43CC-7F0B-4906-AD41-424C52D0C92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720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D862-492E-4118-8549-51981195B4BB}" type="datetimeFigureOut">
              <a:rPr lang="en-CA" smtClean="0"/>
              <a:pPr/>
              <a:t>2019-08-11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43CC-7F0B-4906-AD41-424C52D0C92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231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D862-492E-4118-8549-51981195B4BB}" type="datetimeFigureOut">
              <a:rPr lang="en-CA" smtClean="0"/>
              <a:pPr/>
              <a:t>2019-08-11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43CC-7F0B-4906-AD41-424C52D0C92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58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D862-492E-4118-8549-51981195B4BB}" type="datetimeFigureOut">
              <a:rPr lang="en-CA" smtClean="0"/>
              <a:pPr/>
              <a:t>2019-08-11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43CC-7F0B-4906-AD41-424C52D0C92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657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D862-492E-4118-8549-51981195B4BB}" type="datetimeFigureOut">
              <a:rPr lang="en-CA" smtClean="0"/>
              <a:pPr/>
              <a:t>2019-08-11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43CC-7F0B-4906-AD41-424C52D0C92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137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D862-492E-4118-8549-51981195B4BB}" type="datetimeFigureOut">
              <a:rPr lang="en-CA" smtClean="0"/>
              <a:pPr/>
              <a:t>2019-08-11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43CC-7F0B-4906-AD41-424C52D0C92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261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D862-492E-4118-8549-51981195B4BB}" type="datetimeFigureOut">
              <a:rPr lang="en-CA" smtClean="0"/>
              <a:pPr/>
              <a:t>2019-08-11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43CC-7F0B-4906-AD41-424C52D0C92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612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D862-492E-4118-8549-51981195B4BB}" type="datetimeFigureOut">
              <a:rPr lang="en-CA" smtClean="0"/>
              <a:pPr/>
              <a:t>2019-08-11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43CC-7F0B-4906-AD41-424C52D0C92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344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A0BD862-492E-4118-8549-51981195B4BB}" type="datetimeFigureOut">
              <a:rPr lang="en-CA" smtClean="0"/>
              <a:pPr/>
              <a:t>2019-08-11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B9943CC-7F0B-4906-AD41-424C52D0C92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759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A0BD862-492E-4118-8549-51981195B4BB}" type="datetimeFigureOut">
              <a:rPr lang="en-CA" smtClean="0"/>
              <a:pPr/>
              <a:t>2019-08-11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B9943CC-7F0B-4906-AD41-424C52D0C92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9501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14.jpg@01D4660E.83D5F700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14.jpg@01D4660E.83D5F700" TargetMode="Externa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cid:image014.jpg@01D4660E.83D5F700" TargetMode="Externa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cid:image019.png@01D4660E.83D5F70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cid:image021.jpg@01D4660E.83D5F700" TargetMode="External"/><Relationship Id="rId5" Type="http://schemas.openxmlformats.org/officeDocument/2006/relationships/hyperlink" Target="mailto:peter@NorthAmericaTraffic.com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cid:image012.png@01D4B484.D5D780E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dc.gov/niosh/face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D_c_DOqEtik&amp;feature=youtu.b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92" y="313038"/>
            <a:ext cx="9905998" cy="642551"/>
          </a:xfrm>
        </p:spPr>
        <p:txBody>
          <a:bodyPr>
            <a:normAutofit/>
          </a:bodyPr>
          <a:lstStyle/>
          <a:p>
            <a:r>
              <a:rPr lang="en-US" sz="3600" b="1" dirty="0">
                <a:ln w="19050" cmpd="sng">
                  <a:solidFill>
                    <a:schemeClr val="bg1"/>
                  </a:solidFill>
                </a:ln>
              </a:rPr>
              <a:t>About peter Vieveen</a:t>
            </a:r>
            <a:endParaRPr lang="en-CA" sz="3600" b="1" dirty="0">
              <a:ln w="19050" cmpd="sng">
                <a:solidFill>
                  <a:schemeClr val="bg1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970" y="1416213"/>
            <a:ext cx="9905998" cy="3718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Peter Vieveen</a:t>
            </a:r>
          </a:p>
          <a:p>
            <a:pPr lvl="1"/>
            <a:r>
              <a:rPr lang="en-US" sz="2200" dirty="0"/>
              <a:t>20 years in construction - roads, sewers, bridges</a:t>
            </a:r>
          </a:p>
          <a:p>
            <a:pPr lvl="1"/>
            <a:r>
              <a:rPr lang="en-US" sz="2200" dirty="0"/>
              <a:t>Founder and Chairman –north America traffic Inc.</a:t>
            </a:r>
          </a:p>
          <a:p>
            <a:pPr lvl="1"/>
            <a:r>
              <a:rPr lang="en-US" sz="2200" dirty="0"/>
              <a:t>2019 – celebrating 25 years</a:t>
            </a:r>
          </a:p>
          <a:p>
            <a:pPr lvl="1"/>
            <a:r>
              <a:rPr lang="en-US" sz="2200" dirty="0"/>
              <a:t>Invented the first AFAD in 1994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0240"/>
            <a:ext cx="12192000" cy="1127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255" y="1802297"/>
            <a:ext cx="2957211" cy="197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3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70" y="311595"/>
            <a:ext cx="6024368" cy="823784"/>
          </a:xfrm>
        </p:spPr>
        <p:txBody>
          <a:bodyPr>
            <a:normAutofit/>
          </a:bodyPr>
          <a:lstStyle/>
          <a:p>
            <a:r>
              <a:rPr lang="en-US" sz="3600" b="1" dirty="0">
                <a:ln w="19050" cmpd="sng">
                  <a:solidFill>
                    <a:schemeClr val="bg1"/>
                  </a:solidFill>
                </a:ln>
              </a:rPr>
              <a:t>A task force is needed</a:t>
            </a:r>
            <a:endParaRPr lang="en-CA" sz="3600" b="1" dirty="0">
              <a:ln w="19050" cmpd="sng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0240"/>
            <a:ext cx="12192000" cy="11277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5B896CE-44D1-4152-B909-C1FE9EB742C5}"/>
              </a:ext>
            </a:extLst>
          </p:cNvPr>
          <p:cNvSpPr txBox="1">
            <a:spLocks/>
          </p:cNvSpPr>
          <p:nvPr/>
        </p:nvSpPr>
        <p:spPr>
          <a:xfrm>
            <a:off x="589660" y="1143000"/>
            <a:ext cx="7036930" cy="374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500" b="1" dirty="0">
              <a:ln w="19050" cmpd="sng">
                <a:solidFill>
                  <a:schemeClr val="bg1"/>
                </a:solidFill>
              </a:ln>
            </a:endParaRPr>
          </a:p>
          <a:p>
            <a:endParaRPr lang="en-US" sz="2000" dirty="0">
              <a:effectLst/>
            </a:endParaRPr>
          </a:p>
          <a:p>
            <a:endParaRPr lang="en-US" sz="2000" dirty="0">
              <a:effectLst/>
            </a:endParaRPr>
          </a:p>
          <a:p>
            <a:endParaRPr lang="en-US" sz="2500" b="1" dirty="0">
              <a:ln w="19050" cmpd="sng">
                <a:solidFill>
                  <a:schemeClr val="bg1"/>
                </a:solidFill>
              </a:ln>
            </a:endParaRPr>
          </a:p>
          <a:p>
            <a:endParaRPr lang="en-US" sz="2500" b="1" dirty="0">
              <a:ln w="19050" cmpd="sng">
                <a:solidFill>
                  <a:schemeClr val="bg1"/>
                </a:solidFill>
              </a:ln>
            </a:endParaRPr>
          </a:p>
          <a:p>
            <a:br>
              <a:rPr lang="en-US" sz="2500" b="1" dirty="0">
                <a:ln w="19050" cmpd="sng">
                  <a:solidFill>
                    <a:schemeClr val="bg1"/>
                  </a:solidFill>
                </a:ln>
              </a:rPr>
            </a:br>
            <a:r>
              <a:rPr lang="en-US" sz="2500" b="1" dirty="0">
                <a:ln w="19050" cmpd="sng">
                  <a:solidFill>
                    <a:schemeClr val="bg1"/>
                  </a:solidFill>
                </a:ln>
              </a:rPr>
              <a:t> </a:t>
            </a:r>
            <a:br>
              <a:rPr lang="en-US" sz="2500" b="1" dirty="0">
                <a:ln w="19050" cmpd="sng">
                  <a:solidFill>
                    <a:schemeClr val="bg1"/>
                  </a:solidFill>
                </a:ln>
              </a:rPr>
            </a:br>
            <a:endParaRPr lang="en-CA" sz="2500" b="1" dirty="0">
              <a:ln w="19050" cmpd="sng">
                <a:solidFill>
                  <a:schemeClr val="bg1"/>
                </a:solidFill>
              </a:ln>
            </a:endParaRPr>
          </a:p>
        </p:txBody>
      </p:sp>
      <p:pic>
        <p:nvPicPr>
          <p:cNvPr id="9" name="Picture 8" descr="cid:image014.jpg@01D4660E.83D5F700">
            <a:extLst>
              <a:ext uri="{FF2B5EF4-FFF2-40B4-BE49-F238E27FC236}">
                <a16:creationId xmlns:a16="http://schemas.microsoft.com/office/drawing/2014/main" id="{0C1CAFE0-A30E-486D-B31E-B05D479BF7C0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590" y="1143000"/>
            <a:ext cx="3975750" cy="34955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729320-634F-4DDC-BF0D-C15B84E5380F}"/>
              </a:ext>
            </a:extLst>
          </p:cNvPr>
          <p:cNvSpPr/>
          <p:nvPr/>
        </p:nvSpPr>
        <p:spPr>
          <a:xfrm>
            <a:off x="447869" y="1532997"/>
            <a:ext cx="682067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cap="small" dirty="0"/>
              <a:t>Recommendations for “</a:t>
            </a:r>
            <a:r>
              <a:rPr lang="en-US" sz="2000" b="1" i="1" cap="small" dirty="0"/>
              <a:t>Suggested Priorities on the application of AFADs”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i="1" cap="small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i="1" cap="small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="1" dirty="0"/>
              <a:t>a numerical ranking, assigned to the use of AFADs, will assist engineers to improve traffic safety and to reduce the number of flagger fatalities.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i="1" cap="small" dirty="0"/>
          </a:p>
        </p:txBody>
      </p:sp>
    </p:spTree>
    <p:extLst>
      <p:ext uri="{BB962C8B-B14F-4D97-AF65-F5344CB8AC3E}">
        <p14:creationId xmlns:p14="http://schemas.microsoft.com/office/powerpoint/2010/main" val="414070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70" y="311595"/>
            <a:ext cx="3890866" cy="823784"/>
          </a:xfrm>
        </p:spPr>
        <p:txBody>
          <a:bodyPr>
            <a:normAutofit/>
          </a:bodyPr>
          <a:lstStyle/>
          <a:p>
            <a:r>
              <a:rPr lang="en-US" sz="3600" b="1" dirty="0">
                <a:ln w="19050" cmpd="sng">
                  <a:solidFill>
                    <a:schemeClr val="bg1"/>
                  </a:solidFill>
                </a:ln>
              </a:rPr>
              <a:t>risky drivers</a:t>
            </a:r>
            <a:endParaRPr lang="en-CA" sz="3600" b="1" dirty="0">
              <a:ln w="19050" cmpd="sng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0240"/>
            <a:ext cx="12192000" cy="11277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5B896CE-44D1-4152-B909-C1FE9EB742C5}"/>
              </a:ext>
            </a:extLst>
          </p:cNvPr>
          <p:cNvSpPr txBox="1">
            <a:spLocks/>
          </p:cNvSpPr>
          <p:nvPr/>
        </p:nvSpPr>
        <p:spPr>
          <a:xfrm>
            <a:off x="589660" y="1143000"/>
            <a:ext cx="7036930" cy="374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500" b="1" dirty="0">
              <a:ln w="19050" cmpd="sng">
                <a:solidFill>
                  <a:schemeClr val="bg1"/>
                </a:solidFill>
              </a:ln>
            </a:endParaRPr>
          </a:p>
          <a:p>
            <a:endParaRPr lang="en-US" sz="2000" dirty="0">
              <a:effectLst/>
            </a:endParaRPr>
          </a:p>
          <a:p>
            <a:endParaRPr lang="en-US" sz="2000" dirty="0">
              <a:effectLst/>
            </a:endParaRPr>
          </a:p>
          <a:p>
            <a:endParaRPr lang="en-US" sz="2500" b="1" dirty="0">
              <a:ln w="19050" cmpd="sng">
                <a:solidFill>
                  <a:schemeClr val="bg1"/>
                </a:solidFill>
              </a:ln>
            </a:endParaRPr>
          </a:p>
          <a:p>
            <a:endParaRPr lang="en-US" sz="2500" b="1" dirty="0">
              <a:ln w="19050" cmpd="sng">
                <a:solidFill>
                  <a:schemeClr val="bg1"/>
                </a:solidFill>
              </a:ln>
            </a:endParaRPr>
          </a:p>
          <a:p>
            <a:br>
              <a:rPr lang="en-US" sz="2500" b="1" dirty="0">
                <a:ln w="19050" cmpd="sng">
                  <a:solidFill>
                    <a:schemeClr val="bg1"/>
                  </a:solidFill>
                </a:ln>
              </a:rPr>
            </a:br>
            <a:r>
              <a:rPr lang="en-US" sz="2500" b="1" dirty="0">
                <a:ln w="19050" cmpd="sng">
                  <a:solidFill>
                    <a:schemeClr val="bg1"/>
                  </a:solidFill>
                </a:ln>
              </a:rPr>
              <a:t> </a:t>
            </a:r>
            <a:br>
              <a:rPr lang="en-US" sz="2500" b="1" dirty="0">
                <a:ln w="19050" cmpd="sng">
                  <a:solidFill>
                    <a:schemeClr val="bg1"/>
                  </a:solidFill>
                </a:ln>
              </a:rPr>
            </a:br>
            <a:endParaRPr lang="en-CA" sz="2500" b="1" dirty="0">
              <a:ln w="19050" cmpd="sng">
                <a:solidFill>
                  <a:schemeClr val="bg1"/>
                </a:solidFill>
              </a:ln>
            </a:endParaRPr>
          </a:p>
        </p:txBody>
      </p:sp>
      <p:pic>
        <p:nvPicPr>
          <p:cNvPr id="9" name="Picture 8" descr="cid:image014.jpg@01D4660E.83D5F700">
            <a:extLst>
              <a:ext uri="{FF2B5EF4-FFF2-40B4-BE49-F238E27FC236}">
                <a16:creationId xmlns:a16="http://schemas.microsoft.com/office/drawing/2014/main" id="{0C1CAFE0-A30E-486D-B31E-B05D479BF7C0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590" y="1143000"/>
            <a:ext cx="3975750" cy="34955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729320-634F-4DDC-BF0D-C15B84E5380F}"/>
              </a:ext>
            </a:extLst>
          </p:cNvPr>
          <p:cNvSpPr/>
          <p:nvPr/>
        </p:nvSpPr>
        <p:spPr>
          <a:xfrm>
            <a:off x="447869" y="1532997"/>
            <a:ext cx="682067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cap="small" dirty="0"/>
              <a:t>Risky drivers are the major cause of flagger fatalities</a:t>
            </a:r>
          </a:p>
          <a:p>
            <a:endParaRPr lang="en-US" sz="2000" b="1" cap="small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cap="small" dirty="0"/>
              <a:t>distracted, speeding, drunk, drug impaired and drowsy drivers.</a:t>
            </a:r>
          </a:p>
          <a:p>
            <a:endParaRPr lang="en-US" sz="2000" b="1" cap="small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cap="small" dirty="0"/>
              <a:t>High-visibility apparel is not a feasible means to protect flaggers exposed to risky drivers</a:t>
            </a:r>
          </a:p>
          <a:p>
            <a:endParaRPr lang="en-US" sz="2000" b="1" cap="small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="1" dirty="0"/>
              <a:t>Flaggers deserve a safe working environment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cap="small" dirty="0"/>
              <a:t>Injury and death is preventable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cap="small" dirty="0"/>
          </a:p>
        </p:txBody>
      </p:sp>
    </p:spTree>
    <p:extLst>
      <p:ext uri="{BB962C8B-B14F-4D97-AF65-F5344CB8AC3E}">
        <p14:creationId xmlns:p14="http://schemas.microsoft.com/office/powerpoint/2010/main" val="103908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371" y="242978"/>
            <a:ext cx="10392376" cy="823784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ln w="19050" cmpd="sng">
                  <a:solidFill>
                    <a:schemeClr val="bg1"/>
                  </a:solidFill>
                </a:ln>
              </a:rPr>
            </a:br>
            <a:r>
              <a:rPr lang="en-US" sz="4000" b="1" dirty="0" err="1">
                <a:ln w="19050" cmpd="sng">
                  <a:solidFill>
                    <a:schemeClr val="bg1"/>
                  </a:solidFill>
                </a:ln>
              </a:rPr>
              <a:t>afad</a:t>
            </a:r>
            <a:r>
              <a:rPr lang="en-US" sz="4000" b="1" dirty="0">
                <a:ln w="19050" cmpd="sng">
                  <a:solidFill>
                    <a:schemeClr val="bg1"/>
                  </a:solidFill>
                </a:ln>
              </a:rPr>
              <a:t> facts     </a:t>
            </a:r>
            <a:br>
              <a:rPr lang="en-US" sz="3600" b="1" dirty="0">
                <a:ln w="19050" cmpd="sng">
                  <a:solidFill>
                    <a:schemeClr val="bg1"/>
                  </a:solidFill>
                </a:ln>
              </a:rPr>
            </a:br>
            <a:endParaRPr lang="en-CA" sz="3600" b="1" dirty="0">
              <a:ln w="19050" cmpd="sng">
                <a:solidFill>
                  <a:schemeClr val="bg1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0240"/>
            <a:ext cx="12192000" cy="1127760"/>
          </a:xfrm>
          <a:prstGeom prst="rect">
            <a:avLst/>
          </a:prstGeom>
        </p:spPr>
      </p:pic>
      <p:pic>
        <p:nvPicPr>
          <p:cNvPr id="1026" name="Picture 2" descr="image015">
            <a:extLst>
              <a:ext uri="{FF2B5EF4-FFF2-40B4-BE49-F238E27FC236}">
                <a16:creationId xmlns:a16="http://schemas.microsoft.com/office/drawing/2014/main" id="{336E75A4-B006-446B-B8CC-CF8EE9250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26" y="1891747"/>
            <a:ext cx="3366654" cy="307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940F25-3C8B-46C7-BD21-5CE1E497E26C}"/>
              </a:ext>
            </a:extLst>
          </p:cNvPr>
          <p:cNvSpPr/>
          <p:nvPr/>
        </p:nvSpPr>
        <p:spPr>
          <a:xfrm>
            <a:off x="578499" y="2150546"/>
            <a:ext cx="754224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cap="small" dirty="0"/>
              <a:t>Can be operated by people with disabilities, creating new job opportunities for them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1" cap="small" dirty="0"/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cap="small" dirty="0"/>
              <a:t>Can be operated by a worker assigned to light duty work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1" cap="small" dirty="0"/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cap="small" dirty="0"/>
              <a:t>Can be equipped with an intrusion alarm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15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660" y="311595"/>
            <a:ext cx="5269964" cy="823784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ln w="19050" cmpd="sng">
                  <a:solidFill>
                    <a:schemeClr val="bg1"/>
                  </a:solidFill>
                </a:ln>
              </a:rPr>
            </a:br>
            <a:r>
              <a:rPr lang="en-US" sz="4000" b="1" dirty="0">
                <a:ln w="19050" cmpd="sng">
                  <a:solidFill>
                    <a:schemeClr val="bg1"/>
                  </a:solidFill>
                </a:ln>
              </a:rPr>
              <a:t>AFAD facts      </a:t>
            </a:r>
            <a:br>
              <a:rPr lang="en-US" sz="3600" b="1" dirty="0">
                <a:ln w="19050" cmpd="sng">
                  <a:solidFill>
                    <a:schemeClr val="bg1"/>
                  </a:solidFill>
                </a:ln>
              </a:rPr>
            </a:br>
            <a:endParaRPr lang="en-CA" sz="3600" b="1" dirty="0">
              <a:ln w="19050" cmpd="sng">
                <a:solidFill>
                  <a:schemeClr val="bg1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0240"/>
            <a:ext cx="12192000" cy="1127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7057FF-95ED-43F6-919B-088A1E1256AF}"/>
              </a:ext>
            </a:extLst>
          </p:cNvPr>
          <p:cNvSpPr/>
          <p:nvPr/>
        </p:nvSpPr>
        <p:spPr>
          <a:xfrm>
            <a:off x="515015" y="2418806"/>
            <a:ext cx="775248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cap="small" dirty="0"/>
              <a:t>A flagger seldom suffers from fatigue or stress during the day, reducing flagger errors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cap="smal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cap="small" dirty="0"/>
              <a:t>There are few restrictions as to where an AFAD can be utilized, when operated as a stop/slow paddle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C3A17D-17D5-4CB1-8DBE-8EC3D6E545E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267497" y="1135379"/>
            <a:ext cx="3409488" cy="433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889" y="4400594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$1.00 - $2.00 / hr.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0240"/>
            <a:ext cx="12192000" cy="1127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9075FE-E9D8-44AF-B4B8-1922E9C22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020" y="1536024"/>
            <a:ext cx="10306206" cy="226194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9AB873-6D46-4FF7-91A7-9923F07CA02C}"/>
              </a:ext>
            </a:extLst>
          </p:cNvPr>
          <p:cNvSpPr/>
          <p:nvPr/>
        </p:nvSpPr>
        <p:spPr>
          <a:xfrm>
            <a:off x="679524" y="447506"/>
            <a:ext cx="6812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cap="all" dirty="0">
                <a:ln w="19050" cmpd="sng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ANNUAL COST OF OWNERSHIP </a:t>
            </a:r>
          </a:p>
        </p:txBody>
      </p:sp>
    </p:spTree>
    <p:extLst>
      <p:ext uri="{BB962C8B-B14F-4D97-AF65-F5344CB8AC3E}">
        <p14:creationId xmlns:p14="http://schemas.microsoft.com/office/powerpoint/2010/main" val="176688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660" y="311595"/>
            <a:ext cx="10392376" cy="823784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ln w="19050" cmpd="sng">
                  <a:solidFill>
                    <a:schemeClr val="bg1"/>
                  </a:solidFill>
                </a:ln>
              </a:rPr>
            </a:br>
            <a:r>
              <a:rPr lang="en-US" sz="4000" b="1" dirty="0">
                <a:ln w="19050" cmpd="sng">
                  <a:solidFill>
                    <a:schemeClr val="bg1"/>
                  </a:solidFill>
                </a:ln>
              </a:rPr>
              <a:t>the industry is changing </a:t>
            </a:r>
            <a:br>
              <a:rPr lang="en-US" sz="4000" b="1" dirty="0">
                <a:ln w="19050" cmpd="sng">
                  <a:solidFill>
                    <a:schemeClr val="bg1"/>
                  </a:solidFill>
                </a:ln>
              </a:rPr>
            </a:br>
            <a:endParaRPr lang="en-CA" sz="4000" b="1" dirty="0">
              <a:ln w="19050" cmpd="sng">
                <a:solidFill>
                  <a:schemeClr val="bg1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0240"/>
            <a:ext cx="12192000" cy="11277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5B896CE-44D1-4152-B909-C1FE9EB742C5}"/>
              </a:ext>
            </a:extLst>
          </p:cNvPr>
          <p:cNvSpPr txBox="1">
            <a:spLocks/>
          </p:cNvSpPr>
          <p:nvPr/>
        </p:nvSpPr>
        <p:spPr>
          <a:xfrm>
            <a:off x="589660" y="1143000"/>
            <a:ext cx="7036930" cy="374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500" b="1" dirty="0">
              <a:ln w="19050" cmpd="sng">
                <a:solidFill>
                  <a:schemeClr val="bg1"/>
                </a:solidFill>
              </a:ln>
            </a:endParaRPr>
          </a:p>
          <a:p>
            <a:endParaRPr lang="en-US" sz="2000" dirty="0">
              <a:effectLst/>
            </a:endParaRPr>
          </a:p>
          <a:p>
            <a:endParaRPr lang="en-US" sz="2000" dirty="0">
              <a:effectLst/>
            </a:endParaRPr>
          </a:p>
          <a:p>
            <a:endParaRPr lang="en-US" sz="2500" b="1" dirty="0">
              <a:ln w="19050" cmpd="sng">
                <a:solidFill>
                  <a:schemeClr val="bg1"/>
                </a:solidFill>
              </a:ln>
            </a:endParaRPr>
          </a:p>
          <a:p>
            <a:endParaRPr lang="en-US" sz="2500" b="1" dirty="0">
              <a:ln w="19050" cmpd="sng">
                <a:solidFill>
                  <a:schemeClr val="bg1"/>
                </a:solidFill>
              </a:ln>
            </a:endParaRPr>
          </a:p>
          <a:p>
            <a:br>
              <a:rPr lang="en-US" sz="2500" b="1" dirty="0">
                <a:ln w="19050" cmpd="sng">
                  <a:solidFill>
                    <a:schemeClr val="bg1"/>
                  </a:solidFill>
                </a:ln>
              </a:rPr>
            </a:br>
            <a:r>
              <a:rPr lang="en-US" sz="2500" b="1" dirty="0">
                <a:ln w="19050" cmpd="sng">
                  <a:solidFill>
                    <a:schemeClr val="bg1"/>
                  </a:solidFill>
                </a:ln>
              </a:rPr>
              <a:t> </a:t>
            </a:r>
            <a:br>
              <a:rPr lang="en-US" sz="2500" b="1" dirty="0">
                <a:ln w="19050" cmpd="sng">
                  <a:solidFill>
                    <a:schemeClr val="bg1"/>
                  </a:solidFill>
                </a:ln>
              </a:rPr>
            </a:br>
            <a:endParaRPr lang="en-CA" sz="2500" b="1" dirty="0">
              <a:ln w="19050" cmpd="sng">
                <a:solidFill>
                  <a:schemeClr val="bg1"/>
                </a:solidFill>
              </a:ln>
            </a:endParaRPr>
          </a:p>
        </p:txBody>
      </p:sp>
      <p:pic>
        <p:nvPicPr>
          <p:cNvPr id="9" name="Picture 8" descr="cid:image014.jpg@01D4660E.83D5F700">
            <a:extLst>
              <a:ext uri="{FF2B5EF4-FFF2-40B4-BE49-F238E27FC236}">
                <a16:creationId xmlns:a16="http://schemas.microsoft.com/office/drawing/2014/main" id="{0C1CAFE0-A30E-486D-B31E-B05D479BF7C0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60" y="1643652"/>
            <a:ext cx="3076750" cy="2978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8C739-2ACD-440F-B3AE-8A79627777DB}"/>
              </a:ext>
            </a:extLst>
          </p:cNvPr>
          <p:cNvSpPr/>
          <p:nvPr/>
        </p:nvSpPr>
        <p:spPr>
          <a:xfrm>
            <a:off x="36328" y="4995243"/>
            <a:ext cx="6059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flaggers prefer using AFADs over stop/slow paddles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4B12F6-45F5-4167-9E19-A65E78FC3E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3323" y="1577543"/>
            <a:ext cx="2997821" cy="30443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D23BBD-C1FC-4222-A3D3-876EB63C4C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5107" y="1577542"/>
            <a:ext cx="3419317" cy="30181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334C4B-1C55-44EA-9024-6A354D36F4F4}"/>
              </a:ext>
            </a:extLst>
          </p:cNvPr>
          <p:cNvSpPr/>
          <p:nvPr/>
        </p:nvSpPr>
        <p:spPr>
          <a:xfrm>
            <a:off x="6333521" y="4925648"/>
            <a:ext cx="4618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AFAD - two units locked - one trailer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008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0240"/>
            <a:ext cx="12192000" cy="11277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9AB873-6D46-4FF7-91A7-9923F07CA02C}"/>
              </a:ext>
            </a:extLst>
          </p:cNvPr>
          <p:cNvSpPr/>
          <p:nvPr/>
        </p:nvSpPr>
        <p:spPr>
          <a:xfrm>
            <a:off x="912789" y="709116"/>
            <a:ext cx="5176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cap="all" dirty="0">
                <a:ln w="19050" cmpd="sng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Questions?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F985E9-76E6-4E6F-A388-686C2CBCF40D}"/>
              </a:ext>
            </a:extLst>
          </p:cNvPr>
          <p:cNvSpPr/>
          <p:nvPr/>
        </p:nvSpPr>
        <p:spPr>
          <a:xfrm>
            <a:off x="3959165" y="1765735"/>
            <a:ext cx="427367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Peter Vieveen</a:t>
            </a:r>
          </a:p>
          <a:p>
            <a:r>
              <a:rPr lang="en-US" sz="2400" dirty="0">
                <a:latin typeface="Calibri" panose="020F0502020204030204" pitchFamily="34" charset="0"/>
              </a:rPr>
              <a:t>North America Traffic Inc.</a:t>
            </a:r>
          </a:p>
          <a:p>
            <a:r>
              <a:rPr lang="en-US" sz="2400" dirty="0">
                <a:latin typeface="Calibri" panose="020F0502020204030204" pitchFamily="34" charset="0"/>
                <a:hlinkClick r:id="rId5"/>
              </a:rPr>
              <a:t>peter@NorthAmericaTraffic.com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905-984-7558</a:t>
            </a:r>
          </a:p>
          <a:p>
            <a:r>
              <a:rPr lang="en-US" sz="2400" dirty="0">
                <a:latin typeface="Calibri" panose="020F0502020204030204" pitchFamily="34" charset="0"/>
              </a:rPr>
              <a:t>www.NorthAmericaTraffic.com</a:t>
            </a: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2051" name="Picture 3" descr="cid:image019.png@01D4660E.83D5F700">
            <a:extLst>
              <a:ext uri="{FF2B5EF4-FFF2-40B4-BE49-F238E27FC236}">
                <a16:creationId xmlns:a16="http://schemas.microsoft.com/office/drawing/2014/main" id="{E491085E-77F4-4BFF-9F8A-E3559C1B6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89" y="4237644"/>
            <a:ext cx="3267760" cy="164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id:image012.png@01D4B484.D5D780E0">
            <a:extLst>
              <a:ext uri="{FF2B5EF4-FFF2-40B4-BE49-F238E27FC236}">
                <a16:creationId xmlns:a16="http://schemas.microsoft.com/office/drawing/2014/main" id="{2E6D4478-3074-4F8A-B0D4-CAF50DEC1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919" y="4207245"/>
            <a:ext cx="2326408" cy="158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cid:image021.jpg@01D4660E.83D5F700">
            <a:extLst>
              <a:ext uri="{FF2B5EF4-FFF2-40B4-BE49-F238E27FC236}">
                <a16:creationId xmlns:a16="http://schemas.microsoft.com/office/drawing/2014/main" id="{1AD4A176-BAF5-4419-8B1D-5182EA586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956" y="4495461"/>
            <a:ext cx="3568538" cy="11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5CD2F8C9-2362-4DD3-9835-3D789E5B3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7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4F59507-68DB-40AB-8A88-2ED6418D0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34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405" y="1296954"/>
            <a:ext cx="9706956" cy="3788229"/>
          </a:xfrm>
        </p:spPr>
        <p:txBody>
          <a:bodyPr>
            <a:normAutofit lnSpcReduction="10000"/>
          </a:bodyPr>
          <a:lstStyle/>
          <a:p>
            <a:pPr algn="l"/>
            <a:endParaRPr lang="en-CA" sz="3600" b="1" cap="all" dirty="0">
              <a:ln w="19050" cmpd="sng">
                <a:solidFill>
                  <a:schemeClr val="bg1"/>
                </a:solidFill>
              </a:ln>
              <a:solidFill>
                <a:schemeClr val="accent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854075" indent="-344488" algn="l" defTabSz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CA" sz="2400" b="1" dirty="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What is an afad?</a:t>
            </a:r>
          </a:p>
          <a:p>
            <a:pPr marL="854075" indent="-344488" algn="l" defTabSz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CA" sz="2400" b="1" dirty="0">
              <a:ln w="3175" cmpd="sng">
                <a:noFill/>
              </a:ln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marL="854075" indent="-344488" algn="l" defTabSz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CA" sz="2400" b="1" dirty="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How / when / where? </a:t>
            </a:r>
          </a:p>
          <a:p>
            <a:pPr marL="854075" indent="-344488" algn="l" defTabSz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CA" sz="2400" b="1" dirty="0">
              <a:ln w="3175" cmpd="sng">
                <a:noFill/>
              </a:ln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marL="854075" indent="-344488" algn="l" defTabSz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CA" sz="2400" b="1" dirty="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NIOSHA Video on avoiding flagger fatalities</a:t>
            </a:r>
          </a:p>
          <a:p>
            <a:pPr marL="854075" indent="-344488" algn="l" defTabSz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CA" sz="2400" b="1" dirty="0">
              <a:ln w="3175" cmpd="sng">
                <a:noFill/>
              </a:ln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marL="854075" indent="-344488" algn="l" defTabSz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CA" sz="2400" b="1" dirty="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AFAD facts</a:t>
            </a:r>
          </a:p>
          <a:p>
            <a:pPr marL="854075" indent="-344488" algn="l" defTabSz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CA" sz="2400" b="1" dirty="0">
              <a:ln w="3175" cmpd="sng">
                <a:noFill/>
              </a:ln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marL="854075" indent="-344488" algn="l" defTabSz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CA" sz="2400" b="1" dirty="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Return on investment</a:t>
            </a:r>
            <a:endParaRPr lang="en-CA" sz="2400" b="1" cap="all" dirty="0">
              <a:ln w="19050" cmpd="sng">
                <a:solidFill>
                  <a:schemeClr val="bg1"/>
                </a:solidFill>
              </a:ln>
              <a:solidFill>
                <a:schemeClr val="accent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0240"/>
            <a:ext cx="12192000" cy="112776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EEF3AB-D7EF-409A-B619-D06A23BF4367}"/>
              </a:ext>
            </a:extLst>
          </p:cNvPr>
          <p:cNvSpPr txBox="1">
            <a:spLocks/>
          </p:cNvSpPr>
          <p:nvPr/>
        </p:nvSpPr>
        <p:spPr>
          <a:xfrm>
            <a:off x="440371" y="240005"/>
            <a:ext cx="6912152" cy="8237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b="1" dirty="0">
                <a:ln w="19050" cmpd="sng">
                  <a:solidFill>
                    <a:schemeClr val="bg1"/>
                  </a:solidFill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talking points for today</a:t>
            </a:r>
            <a:endParaRPr lang="en-CA" b="1" dirty="0">
              <a:ln w="19050" cmpd="sng"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5072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660" y="311595"/>
            <a:ext cx="6208542" cy="823784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ln w="19050" cmpd="sng">
                  <a:solidFill>
                    <a:schemeClr val="bg1"/>
                  </a:solidFill>
                </a:ln>
              </a:rPr>
            </a:br>
            <a:r>
              <a:rPr lang="en-US" sz="4000" b="1" dirty="0">
                <a:ln w="19050" cmpd="sng">
                  <a:solidFill>
                    <a:schemeClr val="bg1"/>
                  </a:solidFill>
                </a:ln>
              </a:rPr>
              <a:t>what is an afad?      </a:t>
            </a:r>
            <a:br>
              <a:rPr lang="en-US" sz="3600" b="1" dirty="0">
                <a:ln w="19050" cmpd="sng">
                  <a:solidFill>
                    <a:schemeClr val="bg1"/>
                  </a:solidFill>
                </a:ln>
              </a:rPr>
            </a:br>
            <a:endParaRPr lang="en-CA" sz="3600" b="1" dirty="0">
              <a:ln w="19050" cmpd="sng">
                <a:solidFill>
                  <a:schemeClr val="bg1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0240"/>
            <a:ext cx="12192000" cy="112776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2B88B5C-7F3A-484F-B574-F8C6A987706D}"/>
              </a:ext>
            </a:extLst>
          </p:cNvPr>
          <p:cNvSpPr txBox="1">
            <a:spLocks/>
          </p:cNvSpPr>
          <p:nvPr/>
        </p:nvSpPr>
        <p:spPr>
          <a:xfrm>
            <a:off x="404734" y="5730240"/>
            <a:ext cx="11347555" cy="823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cap="smal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Can Be Used for Short and long-term flagging operations</a:t>
            </a:r>
            <a:endParaRPr lang="en-CA" sz="2800" b="1" cap="small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image015">
            <a:extLst>
              <a:ext uri="{FF2B5EF4-FFF2-40B4-BE49-F238E27FC236}">
                <a16:creationId xmlns:a16="http://schemas.microsoft.com/office/drawing/2014/main" id="{336E75A4-B006-446B-B8CC-CF8EE9250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602" y="1891747"/>
            <a:ext cx="3366654" cy="307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CC233C-4364-40A5-9154-CBE1E8225039}"/>
              </a:ext>
            </a:extLst>
          </p:cNvPr>
          <p:cNvSpPr/>
          <p:nvPr/>
        </p:nvSpPr>
        <p:spPr>
          <a:xfrm>
            <a:off x="589660" y="1785314"/>
            <a:ext cx="747198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800" b="1" cap="small" dirty="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A remote controlled device that is;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2300" b="1" cap="small" dirty="0">
              <a:ln w="3175" cmpd="sng">
                <a:noFill/>
              </a:ln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marL="854075" indent="-344488">
              <a:buFont typeface="Wingdings" panose="05000000000000000000" pitchFamily="2" charset="2"/>
              <a:buChar char="v"/>
            </a:pPr>
            <a:r>
              <a:rPr lang="en-US" sz="2300" b="1" cap="small" dirty="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That allows a flagger to control traffic from a safe location</a:t>
            </a:r>
          </a:p>
          <a:p>
            <a:pPr marL="509587" lvl="0">
              <a:spcBef>
                <a:spcPts val="0"/>
              </a:spcBef>
              <a:spcAft>
                <a:spcPts val="0"/>
              </a:spcAft>
            </a:pPr>
            <a:endParaRPr lang="en-US" sz="2300" b="1" cap="small" dirty="0">
              <a:ln w="3175" cmpd="sng">
                <a:noFill/>
              </a:ln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marL="854075" lvl="0" indent="-344488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300" b="1" cap="small" dirty="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Effective at controlling traffic</a:t>
            </a:r>
          </a:p>
          <a:p>
            <a:pPr marL="854075" lvl="0" indent="-344488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2300" b="1" cap="small" dirty="0">
              <a:ln w="3175" cmpd="sng">
                <a:noFill/>
              </a:ln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marL="854075" lvl="0" indent="-344488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300" b="1" cap="small" dirty="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Adequate to warn, direct, and regulate traffic</a:t>
            </a:r>
          </a:p>
          <a:p>
            <a:pPr marL="854075" lvl="0" indent="-344488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2300" b="1" cap="small" dirty="0">
              <a:ln w="3175" cmpd="sng">
                <a:noFill/>
              </a:ln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5369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660" y="311595"/>
            <a:ext cx="5885785" cy="823784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ln w="19050" cmpd="sng">
                  <a:solidFill>
                    <a:schemeClr val="bg1"/>
                  </a:solidFill>
                </a:ln>
              </a:rPr>
            </a:br>
            <a:r>
              <a:rPr lang="en-US" sz="4000" b="1" dirty="0">
                <a:ln w="19050" cmpd="sng">
                  <a:solidFill>
                    <a:schemeClr val="bg1"/>
                  </a:solidFill>
                </a:ln>
              </a:rPr>
              <a:t>key Features </a:t>
            </a:r>
            <a:br>
              <a:rPr lang="en-US" sz="4400" b="1" dirty="0">
                <a:ln w="19050" cmpd="sng">
                  <a:solidFill>
                    <a:schemeClr val="bg1"/>
                  </a:solidFill>
                </a:ln>
              </a:rPr>
            </a:br>
            <a:endParaRPr lang="en-CA" sz="4400" b="1" dirty="0">
              <a:ln w="19050" cmpd="sng">
                <a:solidFill>
                  <a:schemeClr val="bg1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0240"/>
            <a:ext cx="12192000" cy="1127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743" y="1115479"/>
            <a:ext cx="3193224" cy="377573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2B88B5C-7F3A-484F-B574-F8C6A987706D}"/>
              </a:ext>
            </a:extLst>
          </p:cNvPr>
          <p:cNvSpPr txBox="1">
            <a:spLocks/>
          </p:cNvSpPr>
          <p:nvPr/>
        </p:nvSpPr>
        <p:spPr>
          <a:xfrm>
            <a:off x="899812" y="4898836"/>
            <a:ext cx="10392376" cy="823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US" sz="3600" b="1" dirty="0">
                <a:ln w="19050" cmpd="sng">
                  <a:solidFill>
                    <a:schemeClr val="bg1"/>
                  </a:solidFill>
                </a:ln>
              </a:rPr>
            </a:br>
            <a:br>
              <a:rPr lang="en-US" sz="3600" b="1" dirty="0">
                <a:ln w="19050" cmpd="sng">
                  <a:solidFill>
                    <a:schemeClr val="bg1"/>
                  </a:solidFill>
                </a:ln>
              </a:rPr>
            </a:br>
            <a:endParaRPr lang="en-CA" sz="3600" b="1" dirty="0">
              <a:ln w="19050" cmpd="sng">
                <a:solidFill>
                  <a:schemeClr val="bg1"/>
                </a:solidFill>
              </a:ln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B896CE-44D1-4152-B909-C1FE9EB742C5}"/>
              </a:ext>
            </a:extLst>
          </p:cNvPr>
          <p:cNvSpPr txBox="1">
            <a:spLocks/>
          </p:cNvSpPr>
          <p:nvPr/>
        </p:nvSpPr>
        <p:spPr>
          <a:xfrm>
            <a:off x="496245" y="1150620"/>
            <a:ext cx="5783257" cy="374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cap="smal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Highly visible 12” red light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cap="small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cap="smal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12” amber light - caution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cap="small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cap="smal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10’ gate-arm - barrier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cap="small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cap="smal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Wireless remote control - safety</a:t>
            </a:r>
            <a:endParaRPr lang="en-CA" sz="2400" b="1" cap="small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39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138" y="1548882"/>
            <a:ext cx="6940061" cy="3993788"/>
          </a:xfrm>
        </p:spPr>
        <p:txBody>
          <a:bodyPr>
            <a:normAutofit fontScale="92500" lnSpcReduction="20000"/>
          </a:bodyPr>
          <a:lstStyle/>
          <a:p>
            <a:pPr algn="l"/>
            <a:endParaRPr lang="en-CA" sz="2800" b="1" cap="all" dirty="0">
              <a:ln w="19050" cmpd="sng">
                <a:solidFill>
                  <a:schemeClr val="bg1"/>
                </a:solidFill>
              </a:ln>
              <a:solidFill>
                <a:schemeClr val="accent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l"/>
            <a:r>
              <a:rPr lang="en-CA" sz="3200" b="1" dirty="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2004 - FHWA approved under Interim Approval guidelines</a:t>
            </a:r>
          </a:p>
          <a:p>
            <a:pPr algn="l"/>
            <a:endParaRPr lang="en-CA" sz="3200" b="1" dirty="0">
              <a:ln w="3175" cmpd="sng">
                <a:noFill/>
              </a:ln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l"/>
            <a:r>
              <a:rPr lang="en-CA" sz="3200" b="1" dirty="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2009 - MUTCD</a:t>
            </a:r>
          </a:p>
          <a:p>
            <a:pPr algn="l"/>
            <a:endParaRPr lang="en-CA" sz="3200" b="1" dirty="0">
              <a:ln w="3175" cmpd="sng">
                <a:noFill/>
              </a:ln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l"/>
            <a:r>
              <a:rPr lang="en-CA" sz="3200" b="1" dirty="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2012 - ATSSA publication (pictured)</a:t>
            </a:r>
          </a:p>
          <a:p>
            <a:pPr algn="l"/>
            <a:r>
              <a:rPr lang="en-CA" sz="2800" b="1" cap="all" dirty="0">
                <a:ln w="19050" cmpd="sng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0240"/>
            <a:ext cx="12192000" cy="1127760"/>
          </a:xfrm>
          <a:prstGeom prst="rect">
            <a:avLst/>
          </a:prstGeom>
        </p:spPr>
      </p:pic>
      <p:pic>
        <p:nvPicPr>
          <p:cNvPr id="10" name="Picture 9" descr="Guidance on the Usa of Automated Flagger Assistance Devices.jpg">
            <a:extLst>
              <a:ext uri="{FF2B5EF4-FFF2-40B4-BE49-F238E27FC236}">
                <a16:creationId xmlns:a16="http://schemas.microsoft.com/office/drawing/2014/main" id="{4AFD28A7-6EDE-415F-B459-C99F2B8EAF5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0739" y="430547"/>
            <a:ext cx="4346122" cy="52729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97D15E3-6D04-4F9C-8D80-AC60D8DE3817}"/>
              </a:ext>
            </a:extLst>
          </p:cNvPr>
          <p:cNvSpPr txBox="1">
            <a:spLocks/>
          </p:cNvSpPr>
          <p:nvPr/>
        </p:nvSpPr>
        <p:spPr>
          <a:xfrm>
            <a:off x="468362" y="299853"/>
            <a:ext cx="5167328" cy="8237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CA" sz="3600" b="1" dirty="0">
                <a:ln w="19050" cmpd="sng">
                  <a:solidFill>
                    <a:schemeClr val="bg1"/>
                  </a:solidFill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AFAD approval</a:t>
            </a:r>
            <a:endParaRPr lang="en-CA" sz="3600" b="1" dirty="0">
              <a:ln w="19050" cmpd="sng"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8760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38" y="325353"/>
            <a:ext cx="7714173" cy="823784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ln w="19050" cmpd="sng">
                  <a:solidFill>
                    <a:schemeClr val="bg1"/>
                  </a:solidFill>
                </a:ln>
              </a:rPr>
            </a:br>
            <a:r>
              <a:rPr lang="en-US" sz="4000" b="1" dirty="0">
                <a:ln w="19050" cmpd="sng">
                  <a:solidFill>
                    <a:schemeClr val="bg1"/>
                  </a:solidFill>
                </a:ln>
              </a:rPr>
              <a:t>AFAD operating methods      </a:t>
            </a:r>
            <a:br>
              <a:rPr lang="en-US" sz="3600" b="1" dirty="0">
                <a:ln w="19050" cmpd="sng">
                  <a:solidFill>
                    <a:schemeClr val="bg1"/>
                  </a:solidFill>
                </a:ln>
              </a:rPr>
            </a:br>
            <a:endParaRPr lang="en-CA" sz="3600" b="1" dirty="0">
              <a:ln w="19050" cmpd="sng">
                <a:solidFill>
                  <a:schemeClr val="bg1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0240"/>
            <a:ext cx="12192000" cy="112776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20BD67E-A170-4B51-8523-E12192148D82}"/>
              </a:ext>
            </a:extLst>
          </p:cNvPr>
          <p:cNvSpPr txBox="1">
            <a:spLocks/>
          </p:cNvSpPr>
          <p:nvPr/>
        </p:nvSpPr>
        <p:spPr>
          <a:xfrm>
            <a:off x="244838" y="1790986"/>
            <a:ext cx="7247643" cy="310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300" b="1" cap="small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3300" b="1" cap="smal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Flag person + 2 afads	  @    800ft</a:t>
            </a:r>
          </a:p>
          <a:p>
            <a:endParaRPr lang="en-US" sz="3300" b="1" cap="small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3300" b="1" cap="smal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Flag persons + 2 afads   @ 5,000ft</a:t>
            </a:r>
            <a:r>
              <a:rPr lang="en-US" sz="2900" b="1" dirty="0">
                <a:ln w="19050" cmpd="sng">
                  <a:solidFill>
                    <a:schemeClr val="bg1"/>
                  </a:solidFill>
                </a:ln>
              </a:rPr>
              <a:t>		</a:t>
            </a:r>
            <a:endParaRPr lang="en-CA" sz="2900" b="1" dirty="0">
              <a:ln w="19050" cmpd="sng">
                <a:solidFill>
                  <a:schemeClr val="bg1"/>
                </a:solidFill>
              </a:ln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B3CF21-360C-4A51-BA5A-DB68AEB7875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492481" y="1149137"/>
            <a:ext cx="3188305" cy="411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59" y="1446040"/>
            <a:ext cx="10392376" cy="823784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ln w="19050" cmpd="sng">
                  <a:solidFill>
                    <a:schemeClr val="bg1"/>
                  </a:solidFill>
                </a:ln>
              </a:rPr>
            </a:br>
            <a:r>
              <a:rPr lang="en-US" sz="3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 Institute of Occupational Safety and Health </a:t>
            </a:r>
            <a:br>
              <a:rPr lang="en-US" sz="3600" b="1" dirty="0">
                <a:ln w="19050" cmpd="sng">
                  <a:solidFill>
                    <a:schemeClr val="bg1"/>
                  </a:solidFill>
                </a:ln>
              </a:rPr>
            </a:br>
            <a:endParaRPr lang="en-CA" sz="3600" b="1" dirty="0">
              <a:ln w="19050" cmpd="sng">
                <a:solidFill>
                  <a:schemeClr val="bg1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0240"/>
            <a:ext cx="12192000" cy="11277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5B896CE-44D1-4152-B909-C1FE9EB742C5}"/>
              </a:ext>
            </a:extLst>
          </p:cNvPr>
          <p:cNvSpPr txBox="1">
            <a:spLocks/>
          </p:cNvSpPr>
          <p:nvPr/>
        </p:nvSpPr>
        <p:spPr>
          <a:xfrm>
            <a:off x="589660" y="1143000"/>
            <a:ext cx="7288248" cy="374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300" b="1" dirty="0">
              <a:ln w="19050" cmpd="sng">
                <a:solidFill>
                  <a:schemeClr val="bg1"/>
                </a:solidFill>
              </a:ln>
            </a:endParaRPr>
          </a:p>
          <a:p>
            <a:endParaRPr lang="en-US" sz="3300" b="1" dirty="0">
              <a:ln w="19050" cmpd="sng">
                <a:solidFill>
                  <a:schemeClr val="bg1"/>
                </a:solidFill>
              </a:ln>
            </a:endParaRPr>
          </a:p>
          <a:p>
            <a:br>
              <a:rPr lang="en-US" sz="2500" b="1" dirty="0">
                <a:ln w="19050" cmpd="sng">
                  <a:solidFill>
                    <a:schemeClr val="bg1"/>
                  </a:solidFill>
                </a:ln>
              </a:rPr>
            </a:br>
            <a:r>
              <a:rPr lang="en-US" sz="2500" b="1" dirty="0">
                <a:ln w="19050" cmpd="sng">
                  <a:solidFill>
                    <a:schemeClr val="bg1"/>
                  </a:solidFill>
                </a:ln>
              </a:rPr>
              <a:t> </a:t>
            </a:r>
            <a:br>
              <a:rPr lang="en-US" sz="2500" b="1" dirty="0">
                <a:ln w="19050" cmpd="sng">
                  <a:solidFill>
                    <a:schemeClr val="bg1"/>
                  </a:solidFill>
                </a:ln>
              </a:rPr>
            </a:br>
            <a:endParaRPr lang="en-CA" sz="2500" b="1" dirty="0">
              <a:ln w="19050" cmpd="sng">
                <a:solidFill>
                  <a:schemeClr val="bg1"/>
                </a:solidFill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7DD2AB-F2B4-4A7A-8A48-1D3588367210}"/>
              </a:ext>
            </a:extLst>
          </p:cNvPr>
          <p:cNvSpPr/>
          <p:nvPr/>
        </p:nvSpPr>
        <p:spPr>
          <a:xfrm>
            <a:off x="1399018" y="2142315"/>
            <a:ext cx="8454683" cy="2445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“Avoid using flaggers whenever possible.” </a:t>
            </a:r>
          </a:p>
          <a:p>
            <a:pPr>
              <a:lnSpc>
                <a:spcPct val="107000"/>
              </a:lnSpc>
            </a:pPr>
            <a:endParaRPr lang="en-US" sz="2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“Use alternative management systems such as lane shifts, portable Traffic signals, or remote signaling devices operated by workers away from the flow of traffic.”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6F664F-4B91-40F7-B864-6D7DEED42396}"/>
              </a:ext>
            </a:extLst>
          </p:cNvPr>
          <p:cNvSpPr txBox="1">
            <a:spLocks/>
          </p:cNvSpPr>
          <p:nvPr/>
        </p:nvSpPr>
        <p:spPr>
          <a:xfrm>
            <a:off x="801859" y="470853"/>
            <a:ext cx="5384337" cy="95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>
                <a:ln w="19050" cmpd="sng">
                  <a:solidFill>
                    <a:schemeClr val="bg1"/>
                  </a:solidFill>
                </a:ln>
              </a:rPr>
              <a:t>When to use afad’s </a:t>
            </a:r>
          </a:p>
        </p:txBody>
      </p:sp>
    </p:spTree>
    <p:extLst>
      <p:ext uri="{BB962C8B-B14F-4D97-AF65-F5344CB8AC3E}">
        <p14:creationId xmlns:p14="http://schemas.microsoft.com/office/powerpoint/2010/main" val="14139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4CE12695-91E2-4523-BCEF-301F8482DF46}"/>
              </a:ext>
            </a:extLst>
          </p:cNvPr>
          <p:cNvSpPr txBox="1">
            <a:spLocks/>
          </p:cNvSpPr>
          <p:nvPr/>
        </p:nvSpPr>
        <p:spPr>
          <a:xfrm>
            <a:off x="1114424" y="847726"/>
            <a:ext cx="6150510" cy="320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21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4800" b="1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NIOSHA</a:t>
            </a:r>
          </a:p>
          <a:p>
            <a:pPr>
              <a:spcBef>
                <a:spcPct val="0"/>
              </a:spcBef>
            </a:pPr>
            <a:r>
              <a:rPr lang="en-US" sz="2400" b="1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Fatality Assessment and control evaluation video (FACE)</a:t>
            </a:r>
          </a:p>
          <a:p>
            <a:pPr>
              <a:spcBef>
                <a:spcPct val="0"/>
              </a:spcBef>
            </a:pPr>
            <a:r>
              <a:rPr lang="en-US" sz="2400" b="1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highlight>
                  <a:srgbClr val="800000"/>
                </a:highlight>
                <a:latin typeface="+mj-lt"/>
                <a:ea typeface="+mj-ea"/>
                <a:cs typeface="+mj-cs"/>
              </a:rPr>
              <a:t>“Avoiding Flagger Fatalities”</a:t>
            </a:r>
          </a:p>
          <a:p>
            <a:pPr>
              <a:spcBef>
                <a:spcPct val="0"/>
              </a:spcBef>
            </a:pPr>
            <a:endParaRPr lang="en-US" sz="4800" b="1" cap="all" dirty="0">
              <a:ln w="3175" cmpd="sng">
                <a:noFill/>
              </a:ln>
              <a:solidFill>
                <a:schemeClr val="accent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4424" y="4124325"/>
            <a:ext cx="6150510" cy="1905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9B97EE3C-A12F-4EBF-B3CA-264DD8383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9132" y="847726"/>
            <a:ext cx="3416888" cy="5234441"/>
          </a:xfrm>
          <a:prstGeom prst="roundRect">
            <a:avLst>
              <a:gd name="adj" fmla="val 3812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road, grass, outdoor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F4309A07-5248-4DB5-A196-F156F9F5C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240" y="1360157"/>
            <a:ext cx="3090672" cy="1676689"/>
          </a:xfrm>
          <a:custGeom>
            <a:avLst/>
            <a:gdLst>
              <a:gd name="connsiteX0" fmla="*/ 75505 w 3090672"/>
              <a:gd name="connsiteY0" fmla="*/ 0 h 2368296"/>
              <a:gd name="connsiteX1" fmla="*/ 3015167 w 3090672"/>
              <a:gd name="connsiteY1" fmla="*/ 0 h 2368296"/>
              <a:gd name="connsiteX2" fmla="*/ 3090672 w 3090672"/>
              <a:gd name="connsiteY2" fmla="*/ 75505 h 2368296"/>
              <a:gd name="connsiteX3" fmla="*/ 3090672 w 3090672"/>
              <a:gd name="connsiteY3" fmla="*/ 2368296 h 2368296"/>
              <a:gd name="connsiteX4" fmla="*/ 0 w 3090672"/>
              <a:gd name="connsiteY4" fmla="*/ 2368296 h 2368296"/>
              <a:gd name="connsiteX5" fmla="*/ 0 w 3090672"/>
              <a:gd name="connsiteY5" fmla="*/ 75505 h 2368296"/>
              <a:gd name="connsiteX6" fmla="*/ 75505 w 3090672"/>
              <a:gd name="connsiteY6" fmla="*/ 0 h 236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0672" h="2368296">
                <a:moveTo>
                  <a:pt x="75505" y="0"/>
                </a:moveTo>
                <a:lnTo>
                  <a:pt x="3015167" y="0"/>
                </a:lnTo>
                <a:cubicBezTo>
                  <a:pt x="3056867" y="0"/>
                  <a:pt x="3090672" y="33805"/>
                  <a:pt x="3090672" y="75505"/>
                </a:cubicBezTo>
                <a:lnTo>
                  <a:pt x="3090672" y="2368296"/>
                </a:lnTo>
                <a:lnTo>
                  <a:pt x="0" y="2368296"/>
                </a:lnTo>
                <a:lnTo>
                  <a:pt x="0" y="75505"/>
                </a:lnTo>
                <a:cubicBezTo>
                  <a:pt x="0" y="33805"/>
                  <a:pt x="33805" y="0"/>
                  <a:pt x="75505" y="0"/>
                </a:cubicBezTo>
                <a:close/>
              </a:path>
            </a:pathLst>
          </a:custGeom>
        </p:spPr>
      </p:pic>
      <p:pic>
        <p:nvPicPr>
          <p:cNvPr id="6" name="Picture 5" descr="A close up of a logo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50CB5C0B-FED7-452E-8A3D-2B900B56D54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40" y="4336735"/>
            <a:ext cx="3090672" cy="789310"/>
          </a:xfrm>
          <a:custGeom>
            <a:avLst/>
            <a:gdLst>
              <a:gd name="connsiteX0" fmla="*/ 0 w 3090672"/>
              <a:gd name="connsiteY0" fmla="*/ 0 h 2368296"/>
              <a:gd name="connsiteX1" fmla="*/ 3090672 w 3090672"/>
              <a:gd name="connsiteY1" fmla="*/ 0 h 2368296"/>
              <a:gd name="connsiteX2" fmla="*/ 3090672 w 3090672"/>
              <a:gd name="connsiteY2" fmla="*/ 2292791 h 2368296"/>
              <a:gd name="connsiteX3" fmla="*/ 3015167 w 3090672"/>
              <a:gd name="connsiteY3" fmla="*/ 2368296 h 2368296"/>
              <a:gd name="connsiteX4" fmla="*/ 75505 w 3090672"/>
              <a:gd name="connsiteY4" fmla="*/ 2368296 h 2368296"/>
              <a:gd name="connsiteX5" fmla="*/ 0 w 3090672"/>
              <a:gd name="connsiteY5" fmla="*/ 2292791 h 236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0672" h="2368296">
                <a:moveTo>
                  <a:pt x="0" y="0"/>
                </a:moveTo>
                <a:lnTo>
                  <a:pt x="3090672" y="0"/>
                </a:lnTo>
                <a:lnTo>
                  <a:pt x="3090672" y="2292791"/>
                </a:lnTo>
                <a:cubicBezTo>
                  <a:pt x="3090672" y="2334491"/>
                  <a:pt x="3056867" y="2368296"/>
                  <a:pt x="3015167" y="2368296"/>
                </a:cubicBezTo>
                <a:lnTo>
                  <a:pt x="75505" y="2368296"/>
                </a:lnTo>
                <a:cubicBezTo>
                  <a:pt x="33805" y="2368296"/>
                  <a:pt x="0" y="2334491"/>
                  <a:pt x="0" y="2292791"/>
                </a:cubicBezTo>
                <a:close/>
              </a:path>
            </a:pathLst>
          </a:custGeom>
        </p:spPr>
      </p:pic>
      <p:pic>
        <p:nvPicPr>
          <p:cNvPr id="5" name="Picture 4" descr="A close up of a logo&#10;&#10;Description automatically generated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0240"/>
            <a:ext cx="12192000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1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4CE12695-91E2-4523-BCEF-301F8482DF46}"/>
              </a:ext>
            </a:extLst>
          </p:cNvPr>
          <p:cNvSpPr txBox="1">
            <a:spLocks/>
          </p:cNvSpPr>
          <p:nvPr/>
        </p:nvSpPr>
        <p:spPr>
          <a:xfrm>
            <a:off x="643191" y="609600"/>
            <a:ext cx="7029197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21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2800" b="1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flagger fatalities continue to rise</a:t>
            </a:r>
          </a:p>
          <a:p>
            <a:pPr algn="l">
              <a:spcBef>
                <a:spcPct val="0"/>
              </a:spcBef>
            </a:pPr>
            <a:endParaRPr lang="en-US" sz="2800" b="1" cap="all" dirty="0">
              <a:ln w="3175" cmpd="sng">
                <a:noFill/>
              </a:ln>
              <a:solidFill>
                <a:schemeClr val="accent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191" y="1780298"/>
            <a:ext cx="4671758" cy="33632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1800" dirty="0"/>
          </a:p>
          <a:p>
            <a:pPr marL="342900" indent="-342900" algn="l">
              <a:buFont typeface="Arial"/>
              <a:buChar char="•"/>
            </a:pPr>
            <a:r>
              <a:rPr lang="en-US" sz="1800" dirty="0"/>
              <a:t>32 fatalities in 2003 to 2010, an average of 4.0 annually, </a:t>
            </a:r>
          </a:p>
          <a:p>
            <a:pPr algn="l"/>
            <a:endParaRPr lang="en-US" sz="1800" dirty="0"/>
          </a:p>
          <a:p>
            <a:pPr marL="342900" indent="-342900" algn="l">
              <a:buFont typeface="Arial"/>
              <a:buChar char="•"/>
            </a:pPr>
            <a:r>
              <a:rPr lang="en-US" sz="1800" dirty="0"/>
              <a:t>30 fatalities in 2011 to 2017, an average of 4.3 annually. </a:t>
            </a:r>
          </a:p>
          <a:p>
            <a:pPr algn="l">
              <a:buFont typeface="Arial"/>
              <a:buChar char="•"/>
            </a:pPr>
            <a:endParaRPr lang="en-US" sz="1800" u="sng" dirty="0"/>
          </a:p>
          <a:p>
            <a:pPr algn="l"/>
            <a:r>
              <a:rPr lang="en-US" sz="1800" u="sng" dirty="0"/>
              <a:t>Any</a:t>
            </a:r>
            <a:r>
              <a:rPr lang="en-US" sz="1800" dirty="0"/>
              <a:t> such tragedies, much less an upward trend, are unacceptable.  </a:t>
            </a:r>
          </a:p>
          <a:p>
            <a:pPr algn="l">
              <a:buFont typeface="Arial"/>
              <a:buChar char="•"/>
            </a:pP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390C11-20A4-4154-8E3B-2AA3A1B6E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975" y="1833786"/>
            <a:ext cx="6032652" cy="3363203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0240"/>
            <a:ext cx="12192000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9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sh">
    <a:dk1>
      <a:sysClr val="windowText" lastClr="000000"/>
    </a:dk1>
    <a:lt1>
      <a:sysClr val="window" lastClr="FFFFFF"/>
    </a:lt1>
    <a:dk2>
      <a:srgbClr val="363D46"/>
    </a:dk2>
    <a:lt2>
      <a:srgbClr val="EBEBEB"/>
    </a:lt2>
    <a:accent1>
      <a:srgbClr val="F4B54B"/>
    </a:accent1>
    <a:accent2>
      <a:srgbClr val="A2C84E"/>
    </a:accent2>
    <a:accent3>
      <a:srgbClr val="4BC298"/>
    </a:accent3>
    <a:accent4>
      <a:srgbClr val="4CB5D3"/>
    </a:accent4>
    <a:accent5>
      <a:srgbClr val="9167E3"/>
    </a:accent5>
    <a:accent6>
      <a:srgbClr val="E05073"/>
    </a:accent6>
    <a:hlink>
      <a:srgbClr val="E19520"/>
    </a:hlink>
    <a:folHlink>
      <a:srgbClr val="E8B15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5613</TotalTime>
  <Words>673</Words>
  <Application>Microsoft Office PowerPoint</Application>
  <PresentationFormat>Widescreen</PresentationFormat>
  <Paragraphs>162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</vt:lpstr>
      <vt:lpstr>Mesh</vt:lpstr>
      <vt:lpstr>About peter Vieveen</vt:lpstr>
      <vt:lpstr>PowerPoint Presentation</vt:lpstr>
      <vt:lpstr> what is an afad?       </vt:lpstr>
      <vt:lpstr> key Features  </vt:lpstr>
      <vt:lpstr>PowerPoint Presentation</vt:lpstr>
      <vt:lpstr> AFAD operating methods       </vt:lpstr>
      <vt:lpstr> National Institute of Occupational Safety and Health  </vt:lpstr>
      <vt:lpstr>PowerPoint Presentation</vt:lpstr>
      <vt:lpstr>PowerPoint Presentation</vt:lpstr>
      <vt:lpstr>A task force is needed</vt:lpstr>
      <vt:lpstr>risky drivers</vt:lpstr>
      <vt:lpstr> afad facts      </vt:lpstr>
      <vt:lpstr> AFAD facts       </vt:lpstr>
      <vt:lpstr> $1.00 - $2.00 / hr.  </vt:lpstr>
      <vt:lpstr> the industry is changing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Vieveen</dc:creator>
  <cp:lastModifiedBy>Peter Vieveen</cp:lastModifiedBy>
  <cp:revision>13</cp:revision>
  <dcterms:created xsi:type="dcterms:W3CDTF">2019-08-11T11:12:12Z</dcterms:created>
  <dcterms:modified xsi:type="dcterms:W3CDTF">2019-08-15T08:51:21Z</dcterms:modified>
</cp:coreProperties>
</file>